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0" d="100"/>
          <a:sy n="80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E2C5F7-B7CA-B8C1-225B-7B1C05F591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RESOLUÇÃO CEPE/IFSC No 45 DE 12 DE MAIO DE 2022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E76DD05-B4D0-E3B7-DBEF-CCB394031A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7686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DF4256-44B6-8769-202A-9A2DF5E2B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Art. 27. Quando houver a previsão de elaboração do TCC no Projeto Pedagógico de Curso, este deve estabelecer as normas específicas para a orientação e apresentação do mesmo, seguindo os seguintes critérios:</a:t>
            </a:r>
          </a:p>
          <a:p>
            <a:pPr marL="0" indent="0">
              <a:buNone/>
            </a:pPr>
            <a:r>
              <a:rPr lang="pt-BR" dirty="0"/>
              <a:t>I. estabelecer prazos e processos para envio de documentações necessárias à apresentação do TCC;</a:t>
            </a:r>
          </a:p>
          <a:p>
            <a:pPr marL="0" indent="0">
              <a:buNone/>
            </a:pPr>
            <a:r>
              <a:rPr lang="pt-BR" dirty="0"/>
              <a:t>II. exigir que o discente tenha integralizado todos os créditos ou carga horária total de disciplinas do curso para apresentar o TCC;</a:t>
            </a:r>
          </a:p>
          <a:p>
            <a:pPr marL="0" indent="0">
              <a:buNone/>
            </a:pPr>
            <a:r>
              <a:rPr lang="pt-BR" dirty="0"/>
              <a:t>III. exigir que o TCC seja apresentado no prazo máximo de até 06 (seis) meses após a integralização de todos os créditos ou carga horária total de disciplinas do curso;</a:t>
            </a:r>
          </a:p>
          <a:p>
            <a:pPr marL="0" indent="0">
              <a:buNone/>
            </a:pPr>
            <a:r>
              <a:rPr lang="pt-BR" dirty="0"/>
              <a:t>IV. solicitar o número de exemplares do TCC necessários para a apresentação;</a:t>
            </a:r>
          </a:p>
          <a:p>
            <a:pPr marL="0" indent="0">
              <a:buNone/>
            </a:pPr>
            <a:r>
              <a:rPr lang="pt-BR" dirty="0"/>
              <a:t>V. solicitar que o discente após a apresentação do TCC entregue no prazo máximo de 01 (um) mês, 1(um) exemplar da versão final do TCC, em cópia digital, com as devidas correções, a ser disponibilizada no Repositório Institucional.</a:t>
            </a:r>
          </a:p>
        </p:txBody>
      </p:sp>
    </p:spTree>
    <p:extLst>
      <p:ext uri="{BB962C8B-B14F-4D97-AF65-F5344CB8AC3E}">
        <p14:creationId xmlns:p14="http://schemas.microsoft.com/office/powerpoint/2010/main" val="1707410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EACE8E-0999-7F8B-DB0E-839E9CB29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2578278"/>
            <a:ext cx="8596668" cy="3880773"/>
          </a:xfrm>
        </p:spPr>
        <p:txBody>
          <a:bodyPr/>
          <a:lstStyle/>
          <a:p>
            <a:r>
              <a:rPr lang="pt-BR" dirty="0"/>
              <a:t>Art. 28. Nos cursos em que houver obrigatoriedade de apresentação do TCC, o prazo para a apresentação do mesmo poderá ser prorrogado por um prazo máximo de até 06 (seis) meses, conforme previsto no PPC, salvo os casos já previstos na legislação. A prorrogação de prazo deverá ser solicitada à coordenadoria do curso em formulário próprio, nas datas previstas no calendário de atividades do curso.</a:t>
            </a:r>
          </a:p>
        </p:txBody>
      </p:sp>
    </p:spTree>
    <p:extLst>
      <p:ext uri="{BB962C8B-B14F-4D97-AF65-F5344CB8AC3E}">
        <p14:creationId xmlns:p14="http://schemas.microsoft.com/office/powerpoint/2010/main" val="1198998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3DCADD-3603-CD50-9B32-96F460C01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923E27-EF89-361C-BCE2-95CF01874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Art. 29. Nos cursos em que houver obrigatoriedade de apresentação do TCC, este será avaliado por uma Comissão Examinadora indicada pelo Coordenador de Curso e composta pelo professor orientador do TCC, e por no mínimo mais dois participantes.</a:t>
            </a:r>
          </a:p>
          <a:p>
            <a:pPr marL="0" indent="0">
              <a:buNone/>
            </a:pPr>
            <a:r>
              <a:rPr lang="pt-BR" dirty="0"/>
              <a:t>§1o Os participantes referidos no caput deste artigo deverão ser portadores de, no mínimo, título de especialista.</a:t>
            </a:r>
          </a:p>
          <a:p>
            <a:pPr marL="0" indent="0">
              <a:buNone/>
            </a:pPr>
            <a:r>
              <a:rPr lang="pt-BR" dirty="0"/>
              <a:t>§2o A comissão examinadora será presidida pelo orientador do TCC.</a:t>
            </a:r>
          </a:p>
          <a:p>
            <a:pPr marL="0" indent="0">
              <a:buNone/>
            </a:pPr>
            <a:r>
              <a:rPr lang="pt-BR" dirty="0"/>
              <a:t>§3o A data para a apresentação do TCC será fixada pelo Coordenador do Curso de comum acordo com o orientador e ocorrerá entre 15 (quinze) e 30 (trinta) dias corridos, contados a partir da recepção, pela Coordenadoria, dos exemplares destinados à comissão avaliadora.</a:t>
            </a:r>
          </a:p>
        </p:txBody>
      </p:sp>
    </p:spTree>
    <p:extLst>
      <p:ext uri="{BB962C8B-B14F-4D97-AF65-F5344CB8AC3E}">
        <p14:creationId xmlns:p14="http://schemas.microsoft.com/office/powerpoint/2010/main" val="1319175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F52BC8-6C37-B00A-8366-82586DC29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Art. 30. Na avaliação do TCC será atribuída nota conforme previsto no Projeto Pedagógico de Curso, sendo o mínimo para a aprovação nota 6,0.</a:t>
            </a:r>
          </a:p>
          <a:p>
            <a:r>
              <a:rPr lang="pt-BR" dirty="0"/>
              <a:t>Art. 31. Nos cursos em que houver a obrigatoriedade de apresentação do TCC, para a conclusão do curso, junto ao requerimento de solicitação para obtenção do certificado, o discente deverá assinar o Termo de Autorização para Publicação no RI-IFSC de acordo com a Política do Repositório Institucional do IFSC (RI-IFSC).</a:t>
            </a:r>
          </a:p>
          <a:p>
            <a:pPr marL="0" indent="0">
              <a:buNone/>
            </a:pPr>
            <a:r>
              <a:rPr lang="pt-BR" dirty="0"/>
              <a:t>Parágrafo único. Nos casos em que o desenvolvimento do TCC implicar em parcerias, registros, proteções e compartilhamento entre o IFSC e parceiros externos, deverá ser consultado o Núcleo de Inovação Tecnológica (NIT) para manifestação a respeito da matéria.</a:t>
            </a:r>
          </a:p>
        </p:txBody>
      </p:sp>
    </p:spTree>
    <p:extLst>
      <p:ext uri="{BB962C8B-B14F-4D97-AF65-F5344CB8AC3E}">
        <p14:creationId xmlns:p14="http://schemas.microsoft.com/office/powerpoint/2010/main" val="1746052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4B7991-060B-5AD0-3F02-32C5D1006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SEÇÃO III</a:t>
            </a:r>
            <a:br>
              <a:rPr lang="pt-BR" dirty="0"/>
            </a:br>
            <a:br>
              <a:rPr lang="pt-BR" dirty="0"/>
            </a:br>
            <a:r>
              <a:rPr lang="pt-BR" dirty="0"/>
              <a:t>DO TRABALHO DE CONCLUSÃO DE CURSO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96E7F8-D5BE-4513-BD6E-BB717C74A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946400"/>
            <a:ext cx="8596668" cy="3094962"/>
          </a:xfrm>
        </p:spPr>
        <p:txBody>
          <a:bodyPr/>
          <a:lstStyle/>
          <a:p>
            <a:r>
              <a:rPr lang="pt-BR" dirty="0"/>
              <a:t>Art. 22. O Trabalho de Conclusão de Curso (TCC) visa estimular o aluno a aplicar os conhecimentos construídos ao longo do curso de forma interdisciplinar. O TCC, quando previsto no projeto do curso, deverá ser realizado de maneira individual ou em dupla e deverá ser apresentado para uma banca avaliadora, cuja forma será regida pelo projeto pedagógico do curso, sob a orientação de um professor-orientador, opcionalmente com o auxílio de até 2 (dois) professores coorientadores, seguindo um dos formatos descritos no Art. 24.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56885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3D30BB-F1A0-C929-43A2-D9D235C9D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712905-E0D3-9221-B006-CA408F2C8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57778"/>
            <a:ext cx="8596668" cy="3783584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Art. 23. O Trabalho de Conclusão do Curso de Especialização, quando previsto no projeto pedagógico, deverá ter duração mínima de 30 (trinta) horas e será desenvolvido pelos alunos sob orientação dos docentes referenciados na matriz curricular do Curso de Especialização e acompanhado de relatório de sua elaboração, conforme PPC do curso.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Art. 24. São formatos possíveis para o Trabalho de Conclusão de Curso, dentre outros que o PPC poderá prever: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I – monografia: pode ser resultante de pesquisa bibliográfica, documental, comparativa, exploratória, explicativa, pesquisa-ação, etnografia, estudo de caso ou história de vida, entre outros tipos. A monografia deve ser construída de forma cognoscível e coerente por meio de uma introdução, desenvolvimento (ou o título compatível com os conteúdos que compõem essa parte do texto), conclusão ou considerações finais e referências, além dos elementos </a:t>
            </a:r>
            <a:r>
              <a:rPr lang="pt-BR" dirty="0" err="1"/>
              <a:t>pré</a:t>
            </a:r>
            <a:r>
              <a:rPr lang="pt-BR" dirty="0"/>
              <a:t> e pós-textuais;</a:t>
            </a:r>
          </a:p>
        </p:txBody>
      </p:sp>
    </p:spTree>
    <p:extLst>
      <p:ext uri="{BB962C8B-B14F-4D97-AF65-F5344CB8AC3E}">
        <p14:creationId xmlns:p14="http://schemas.microsoft.com/office/powerpoint/2010/main" val="3500280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FE048F0-CCA2-B439-0208-53CA8E669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70845"/>
            <a:ext cx="8596668" cy="5070518"/>
          </a:xfrm>
        </p:spPr>
        <p:txBody>
          <a:bodyPr>
            <a:normAutofit lnSpcReduction="10000"/>
          </a:bodyPr>
          <a:lstStyle/>
          <a:p>
            <a:r>
              <a:rPr lang="pt-BR" dirty="0"/>
              <a:t>II – artigo acadêmico: retrata a síntese dos resultados de uma pesquisa, que pode ser bibliográfica, documental, comparativa, experimental, exploratória, explicativa, pesquisa-ação, etnografia, estudo de caso ou história de vida, entre outros tipos. </a:t>
            </a:r>
          </a:p>
          <a:p>
            <a:pPr marL="0" indent="0">
              <a:buNone/>
            </a:pPr>
            <a:r>
              <a:rPr lang="pt-BR" dirty="0"/>
              <a:t>Recomenda-se que o artigo apresente os seguintes elementos: título (com possibilidade de subtítulo), nome do autor (ou autores, quando for o caso), resumo, palavras-chave, introdução, desenvolvimento (ou título compatível com os conteúdos que compõem essa parte do artigo científico), conclusão ou considerações finais e referências;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III – relatório de pesquisa de campo: é um trabalho técnico, relacionado a área de atuação do curso. Tem como objetivo propor soluções para problemas reais, analisando os diferentes resultados da aplicação da proposta e comparando com outras possíveis soluções. Recomenda-se que o relatório esteja estruturado com resumo, apresentação da pesquisa contendo a justificativa, objetivos, fundamentação teórica, metodologia ou materiais e métodos, resultados e discussão e considerações finais, além dos elementos </a:t>
            </a:r>
            <a:r>
              <a:rPr lang="pt-BR" dirty="0" err="1"/>
              <a:t>pré</a:t>
            </a:r>
            <a:r>
              <a:rPr lang="pt-BR" dirty="0"/>
              <a:t> e pós-textuais;</a:t>
            </a:r>
          </a:p>
        </p:txBody>
      </p:sp>
    </p:spTree>
    <p:extLst>
      <p:ext uri="{BB962C8B-B14F-4D97-AF65-F5344CB8AC3E}">
        <p14:creationId xmlns:p14="http://schemas.microsoft.com/office/powerpoint/2010/main" val="3438104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47B275-6117-FD10-17DF-59D5750F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IV – relato de experiência de extensão: sintetiza um processo educativo, cultural e/ou científico, articulado com a comunidade externa a partir das atividades de ensino e pesquisa desenvolvidas durante o curso. Pode descrever etapas e resultados provenientes da produção final de curso desenvolvida em outros formatos, como documentários, estágios de campo ou outros produtos educativos. Tem como objetivo levar e aplicar o conhecimento na comunidade externa, buscando resolver problemas reais, analisando os diferentes resultados da aplicação da solução proposta e comparando com outras possíveis soluções. Recomenda-se que o relato contenha um resumo, apresentação da proposta da atividade, justificativa, objetivos, referencial teórico, metodologia ou materiais e métodos, resultados alcançados e considerações finais;</a:t>
            </a:r>
          </a:p>
        </p:txBody>
      </p:sp>
    </p:spTree>
    <p:extLst>
      <p:ext uri="{BB962C8B-B14F-4D97-AF65-F5344CB8AC3E}">
        <p14:creationId xmlns:p14="http://schemas.microsoft.com/office/powerpoint/2010/main" val="3423931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36D743A-3CFD-6E53-6755-57515E142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46489"/>
            <a:ext cx="8596668" cy="4312356"/>
          </a:xfrm>
        </p:spPr>
        <p:txBody>
          <a:bodyPr>
            <a:normAutofit/>
          </a:bodyPr>
          <a:lstStyle/>
          <a:p>
            <a:r>
              <a:rPr lang="pt-BR" dirty="0"/>
              <a:t>V – portfólio: documento que reúne os trabalhos elaborados pelos estudantes durante um período, registrando as experiências e as produções de cada aluno e apresentando o processo de construção da aprendizagem. Através do portfólio é possível perceber o percurso formativo do estudante e identificar a relação feita entre teoria e prática a partir dos conteúdos estudados. O portfólio pode ser organizado em meio físico, através de uma pasta que organiza os trabalhos ou por meio digital, através da utilização de softwares que possibilitam a elaboração e compilação dos trabalhos desenvolvidos;</a:t>
            </a:r>
          </a:p>
        </p:txBody>
      </p:sp>
    </p:spTree>
    <p:extLst>
      <p:ext uri="{BB962C8B-B14F-4D97-AF65-F5344CB8AC3E}">
        <p14:creationId xmlns:p14="http://schemas.microsoft.com/office/powerpoint/2010/main" val="512099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B89B2A-5C22-B328-3EF5-8BC9D8A8C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VI – plano de projeto: o modelo Plano de Projeto busca, em relação a uma situação-problema ou oportunidade de melhoria, propor sua resolução por meio de um projeto com seu respectivo plano de gerenciamento. Para isso, recomenda-se que o plano contenha: a justificativa, o objetivo, o que será alcançado com a realização do projeto (benefícios) e seus respectivos indicadores, o cronograma contendo prazos e etapas, recursos orçamentários, a descrição das partes interessadas, da equipe do projeto e seus respectivos membros/papéis, os riscos e plano de gerenciamento, assim como as estratégias de comunicação;</a:t>
            </a:r>
          </a:p>
        </p:txBody>
      </p:sp>
    </p:spTree>
    <p:extLst>
      <p:ext uri="{BB962C8B-B14F-4D97-AF65-F5344CB8AC3E}">
        <p14:creationId xmlns:p14="http://schemas.microsoft.com/office/powerpoint/2010/main" val="598521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6EFC71-6EBA-1B77-EB8F-2BC323E81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0A1C51-730D-D6C4-64BC-5A0DB7405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VII – outros formatos coerentes com áreas profissionais distintas e com diferentes atividades profissionais relevantes e que possam constituir Trabalhos de Conclusão de Curso, tais como: protótipo, experimento, memorial, coleção, produtos educacionais, dentre outros.</a:t>
            </a:r>
          </a:p>
          <a:p>
            <a:r>
              <a:rPr lang="pt-BR" dirty="0"/>
              <a:t>Parágrafo único. Quando o Projeto Pedagógico do Curso prever a elaboração do TCC, deverá definir o(s) formato(s) do TCC e os prazos para sua elaboração.</a:t>
            </a:r>
          </a:p>
        </p:txBody>
      </p:sp>
    </p:spTree>
    <p:extLst>
      <p:ext uri="{BB962C8B-B14F-4D97-AF65-F5344CB8AC3E}">
        <p14:creationId xmlns:p14="http://schemas.microsoft.com/office/powerpoint/2010/main" val="3044277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71A3C0-5463-14EA-D153-757D74AB4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Art. 25. O professor-orientador deverá verificar a necessidade de submeter a proposta de TCC, quando houver para avaliação de um comitê de ética em pesquisa em seres humanos ou em animais, conforme tema abordado.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Art. 26. Quando previsto no projeto pedagógico do curso, o TCC realizado pelo discente representa um dos requisitos obrigatórios para a obtenção do certificado de conclusão do curso de pós-graduação lato sensu.</a:t>
            </a:r>
          </a:p>
          <a:p>
            <a:r>
              <a:rPr lang="pt-BR" dirty="0"/>
              <a:t>Parágrafo único. Para efeito do disposto no caput deste artigo, o TCC será considerado como componente curricular, sendo incluído no histórico escolar do discente o termo: “Trabalho de Conclusão de Curso”.</a:t>
            </a:r>
          </a:p>
        </p:txBody>
      </p:sp>
    </p:spTree>
    <p:extLst>
      <p:ext uri="{BB962C8B-B14F-4D97-AF65-F5344CB8AC3E}">
        <p14:creationId xmlns:p14="http://schemas.microsoft.com/office/powerpoint/2010/main" val="369530498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</TotalTime>
  <Words>1505</Words>
  <Application>Microsoft Office PowerPoint</Application>
  <PresentationFormat>Widescreen</PresentationFormat>
  <Paragraphs>35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Facetado</vt:lpstr>
      <vt:lpstr>RESOLUÇÃO CEPE/IFSC No 45 DE 12 DE MAIO DE 2022</vt:lpstr>
      <vt:lpstr>SEÇÃO III  DO TRABALHO DE CONCLUSÃO DE CURSO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RESOLUÇÃO CEPE/IFSC No 45 DE 12 DE MAIO DE 2022</dc:title>
  <dc:creator>joceg</dc:creator>
  <cp:lastModifiedBy>joceg</cp:lastModifiedBy>
  <cp:revision>2</cp:revision>
  <dcterms:created xsi:type="dcterms:W3CDTF">2022-08-17T21:03:12Z</dcterms:created>
  <dcterms:modified xsi:type="dcterms:W3CDTF">2022-08-17T21:49:25Z</dcterms:modified>
</cp:coreProperties>
</file>